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858000" cy="9144000"/>
  <p:embeddedFontLst>
    <p:embeddedFont>
      <p:font typeface="源柔ゴシック Black" panose="020B0600070205080204" charset="-128"/>
      <p:regular r:id="rId3"/>
    </p:embeddedFont>
    <p:embeddedFont>
      <p:font typeface="Calibri" panose="020F0502020204030204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8" d="100"/>
          <a:sy n="68" d="100"/>
        </p:scale>
        <p:origin x="318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琴音 水流" userId="c93212ceca1891fb" providerId="LiveId" clId="{7491F0CA-EC9A-4907-864F-6CFFDCFDD1C8}"/>
    <pc:docChg chg="modSld">
      <pc:chgData name="琴音 水流" userId="c93212ceca1891fb" providerId="LiveId" clId="{7491F0CA-EC9A-4907-864F-6CFFDCFDD1C8}" dt="2023-05-27T02:10:29.874" v="17" actId="20577"/>
      <pc:docMkLst>
        <pc:docMk/>
      </pc:docMkLst>
      <pc:sldChg chg="modSp mod">
        <pc:chgData name="琴音 水流" userId="c93212ceca1891fb" providerId="LiveId" clId="{7491F0CA-EC9A-4907-864F-6CFFDCFDD1C8}" dt="2023-05-27T02:10:29.874" v="17" actId="20577"/>
        <pc:sldMkLst>
          <pc:docMk/>
          <pc:sldMk cId="0" sldId="256"/>
        </pc:sldMkLst>
        <pc:spChg chg="mod">
          <ac:chgData name="琴音 水流" userId="c93212ceca1891fb" providerId="LiveId" clId="{7491F0CA-EC9A-4907-864F-6CFFDCFDD1C8}" dt="2023-05-27T02:10:29.874" v="17" actId="20577"/>
          <ac:spMkLst>
            <pc:docMk/>
            <pc:sldMk cId="0" sldId="256"/>
            <ac:spMk id="3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798152" y="665453"/>
            <a:ext cx="4649414" cy="1042398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83586" y="7969809"/>
            <a:ext cx="6034702" cy="252095"/>
            <a:chOff x="0" y="0"/>
            <a:chExt cx="8046269" cy="336126"/>
          </a:xfrm>
        </p:grpSpPr>
        <p:sp>
          <p:nvSpPr>
            <p:cNvPr id="7" name="TextBox 7"/>
            <p:cNvSpPr txBox="1"/>
            <p:nvPr/>
          </p:nvSpPr>
          <p:spPr>
            <a:xfrm>
              <a:off x="2406087" y="-38100"/>
              <a:ext cx="3213894" cy="3742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80"/>
                </a:lnSpc>
              </a:pPr>
              <a:r>
                <a:rPr lang="en-US" sz="1700" dirty="0" err="1">
                  <a:solidFill>
                    <a:srgbClr val="252228"/>
                  </a:solidFill>
                  <a:ea typeface="源柔ゴシック Black"/>
                </a:rPr>
                <a:t>こんな方におすすめです</a:t>
              </a:r>
              <a:endParaRPr lang="en-US" sz="1700" dirty="0">
                <a:solidFill>
                  <a:srgbClr val="252228"/>
                </a:solidFill>
                <a:ea typeface="源柔ゴシック Black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61713"/>
              <a:ext cx="2084936" cy="0"/>
            </a:xfrm>
            <a:prstGeom prst="line">
              <a:avLst/>
            </a:prstGeom>
            <a:ln w="12700" cap="rnd">
              <a:solidFill>
                <a:srgbClr val="252228"/>
              </a:solidFill>
              <a:prstDash val="sysDot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5961334" y="161713"/>
              <a:ext cx="2084936" cy="0"/>
            </a:xfrm>
            <a:prstGeom prst="line">
              <a:avLst/>
            </a:prstGeom>
            <a:ln w="12700" cap="rnd">
              <a:solidFill>
                <a:srgbClr val="252228"/>
              </a:solidFill>
              <a:prstDash val="sysDot"/>
              <a:headEnd type="none" w="sm" len="sm"/>
              <a:tailEnd type="none" w="sm" len="sm"/>
            </a:ln>
          </p:spPr>
        </p:sp>
      </p:grpSp>
      <p:sp>
        <p:nvSpPr>
          <p:cNvPr id="10" name="AutoShape 10"/>
          <p:cNvSpPr/>
          <p:nvPr/>
        </p:nvSpPr>
        <p:spPr>
          <a:xfrm flipV="1">
            <a:off x="6277671" y="1099214"/>
            <a:ext cx="251919" cy="231215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55182" y="-891406"/>
            <a:ext cx="7670364" cy="4314526"/>
            <a:chOff x="0" y="0"/>
            <a:chExt cx="1128903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>
                <a:alphaModFix amt="99000"/>
              </a:blip>
              <a:stretch>
                <a:fillRect t="-9228" b="-9228"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57891" y="10163978"/>
            <a:ext cx="2232463" cy="4650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9848" y="965859"/>
            <a:ext cx="3024000" cy="3793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4934709"/>
            <a:ext cx="2817047" cy="281704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5313511" y="0"/>
            <a:ext cx="1973843" cy="3229401"/>
            <a:chOff x="0" y="0"/>
            <a:chExt cx="736600" cy="12051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36600" cy="1205150"/>
            </a:xfrm>
            <a:custGeom>
              <a:avLst/>
              <a:gdLst/>
              <a:ahLst/>
              <a:cxnLst/>
              <a:rect l="l" t="t" r="r" b="b"/>
              <a:pathLst>
                <a:path w="736600" h="1205150">
                  <a:moveTo>
                    <a:pt x="736600" y="0"/>
                  </a:moveTo>
                  <a:lnTo>
                    <a:pt x="736600" y="1205150"/>
                  </a:lnTo>
                  <a:lnTo>
                    <a:pt x="368300" y="1078150"/>
                  </a:lnTo>
                  <a:lnTo>
                    <a:pt x="0" y="120515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A6B37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736600" cy="714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3255815" y="6866224"/>
            <a:ext cx="885535" cy="88553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5058" r="-25058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615903" y="8284294"/>
            <a:ext cx="1724683" cy="1015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560"/>
              </a:lnSpc>
            </a:pPr>
            <a:r>
              <a:rPr lang="ja-JP" altLang="en-US" sz="1200" spc="61" dirty="0">
                <a:solidFill>
                  <a:srgbClr val="252228"/>
                </a:solidFill>
                <a:ea typeface="源柔ゴシック Black"/>
              </a:rPr>
              <a:t>お申込みは、下記の</a:t>
            </a:r>
            <a:r>
              <a:rPr lang="en-US" altLang="ja-JP" sz="1200" spc="61" dirty="0">
                <a:solidFill>
                  <a:srgbClr val="252228"/>
                </a:solidFill>
                <a:ea typeface="源柔ゴシック Black"/>
              </a:rPr>
              <a:t>QR</a:t>
            </a:r>
            <a:r>
              <a:rPr lang="ja-JP" altLang="en-US" sz="1200" spc="61" dirty="0">
                <a:solidFill>
                  <a:srgbClr val="252228"/>
                </a:solidFill>
                <a:ea typeface="源柔ゴシック Black"/>
              </a:rPr>
              <a:t>コード、または受付スタッフまでお気軽にお声かけください。</a:t>
            </a:r>
            <a:endParaRPr lang="en-US" altLang="ja-JP" sz="1200" spc="61" dirty="0">
              <a:solidFill>
                <a:srgbClr val="252228"/>
              </a:solidFill>
              <a:ea typeface="源柔ゴシック Black"/>
            </a:endParaRPr>
          </a:p>
          <a:p>
            <a:pPr algn="just">
              <a:lnSpc>
                <a:spcPts val="1560"/>
              </a:lnSpc>
            </a:pPr>
            <a:endParaRPr lang="en-US" sz="1200" spc="61" dirty="0">
              <a:solidFill>
                <a:srgbClr val="252228"/>
              </a:solidFill>
              <a:ea typeface="源柔ゴシック Black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229671" y="6398692"/>
            <a:ext cx="4330329" cy="412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2"/>
              </a:lnSpc>
            </a:pPr>
            <a:r>
              <a:rPr lang="en-US" sz="1271" spc="127">
                <a:solidFill>
                  <a:srgbClr val="E61C1C"/>
                </a:solidFill>
                <a:ea typeface="源柔ゴシック Black"/>
              </a:rPr>
              <a:t>◆栄養解析レポートをお持ちの方は持参いただくと</a:t>
            </a:r>
          </a:p>
          <a:p>
            <a:pPr>
              <a:lnSpc>
                <a:spcPts val="1652"/>
              </a:lnSpc>
              <a:spcBef>
                <a:spcPct val="0"/>
              </a:spcBef>
            </a:pPr>
            <a:r>
              <a:rPr lang="en-US" sz="1271" spc="127">
                <a:solidFill>
                  <a:srgbClr val="E61C1C"/>
                </a:solidFill>
                <a:ea typeface="源柔ゴシック Black"/>
              </a:rPr>
              <a:t>検査結果に沿ったお食事のアドバイスができます。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65301" y="4479978"/>
            <a:ext cx="4375285" cy="105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0"/>
              </a:lnSpc>
            </a:pPr>
            <a:r>
              <a:rPr lang="en-US" sz="2000" spc="200" dirty="0">
                <a:solidFill>
                  <a:srgbClr val="252228"/>
                </a:solidFill>
                <a:ea typeface="源柔ゴシック Black"/>
              </a:rPr>
              <a:t>＜</a:t>
            </a:r>
            <a:r>
              <a:rPr lang="en-US" sz="2000" spc="200" dirty="0" err="1">
                <a:solidFill>
                  <a:srgbClr val="252228"/>
                </a:solidFill>
                <a:ea typeface="源柔ゴシック Black"/>
              </a:rPr>
              <a:t>対象</a:t>
            </a:r>
            <a:r>
              <a:rPr lang="en-US" sz="2000" spc="200" dirty="0">
                <a:solidFill>
                  <a:srgbClr val="252228"/>
                </a:solidFill>
                <a:ea typeface="源柔ゴシック Black"/>
              </a:rPr>
              <a:t>＞・</a:t>
            </a:r>
            <a:r>
              <a:rPr lang="en-US" sz="2000" spc="200" dirty="0" err="1">
                <a:solidFill>
                  <a:srgbClr val="252228"/>
                </a:solidFill>
                <a:ea typeface="源柔ゴシック Black"/>
              </a:rPr>
              <a:t>当院受診中の患者様</a:t>
            </a:r>
            <a:endParaRPr lang="en-US" sz="2000" spc="200" dirty="0">
              <a:solidFill>
                <a:srgbClr val="252228"/>
              </a:solidFill>
              <a:ea typeface="源柔ゴシック Black"/>
            </a:endParaRPr>
          </a:p>
          <a:p>
            <a:pPr algn="just">
              <a:lnSpc>
                <a:spcPts val="2820"/>
              </a:lnSpc>
            </a:pPr>
            <a:r>
              <a:rPr lang="en-US" sz="2000" spc="200" dirty="0">
                <a:solidFill>
                  <a:srgbClr val="252228"/>
                </a:solidFill>
                <a:ea typeface="源柔ゴシック Black"/>
              </a:rPr>
              <a:t>・</a:t>
            </a:r>
            <a:r>
              <a:rPr lang="en-US" sz="2000" spc="200" dirty="0" err="1">
                <a:solidFill>
                  <a:srgbClr val="252228"/>
                </a:solidFill>
                <a:ea typeface="源柔ゴシック Black"/>
              </a:rPr>
              <a:t>これから当院で栄養療法を</a:t>
            </a:r>
            <a:endParaRPr lang="en-US" sz="2000" spc="200" dirty="0">
              <a:solidFill>
                <a:srgbClr val="252228"/>
              </a:solidFill>
              <a:ea typeface="源柔ゴシック Black"/>
            </a:endParaRPr>
          </a:p>
          <a:p>
            <a:pPr algn="just">
              <a:lnSpc>
                <a:spcPts val="2820"/>
              </a:lnSpc>
            </a:pPr>
            <a:r>
              <a:rPr lang="en-US" sz="2000" spc="200" dirty="0" err="1">
                <a:solidFill>
                  <a:srgbClr val="252228"/>
                </a:solidFill>
                <a:ea typeface="源柔ゴシック Black"/>
              </a:rPr>
              <a:t>受けることを検討されている方</a:t>
            </a:r>
            <a:endParaRPr lang="en-US" sz="2000" spc="200" dirty="0">
              <a:solidFill>
                <a:srgbClr val="252228"/>
              </a:solidFill>
              <a:ea typeface="源柔ゴシック Black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952028" y="5642788"/>
            <a:ext cx="34618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20"/>
              </a:lnSpc>
            </a:pPr>
            <a:r>
              <a:rPr lang="en-US" sz="2000" spc="200" dirty="0">
                <a:solidFill>
                  <a:srgbClr val="252228"/>
                </a:solidFill>
                <a:ea typeface="源柔ゴシック Black"/>
              </a:rPr>
              <a:t>＜料金＞3300円（税込）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543003" y="5999023"/>
            <a:ext cx="5978493" cy="32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38"/>
              </a:lnSpc>
            </a:pPr>
            <a:r>
              <a:rPr lang="en-US" sz="1800">
                <a:solidFill>
                  <a:srgbClr val="252228"/>
                </a:solidFill>
                <a:ea typeface="源柔ゴシック Black"/>
              </a:rPr>
              <a:t>　　※栄養解析データ持参の方2200円（税込）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1404346" y="3438381"/>
            <a:ext cx="10292703" cy="92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3"/>
              </a:lnSpc>
            </a:pPr>
            <a:r>
              <a:rPr lang="en-US" sz="6399" b="1" dirty="0" err="1">
                <a:solidFill>
                  <a:srgbClr val="252228"/>
                </a:solidFill>
                <a:ea typeface="Playlist Script"/>
              </a:rPr>
              <a:t>栄養カウンセリング</a:t>
            </a:r>
            <a:endParaRPr lang="en-US" sz="6399" b="1" dirty="0">
              <a:solidFill>
                <a:srgbClr val="252228"/>
              </a:solidFill>
              <a:ea typeface="Playlist Scrip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445447" y="305452"/>
            <a:ext cx="2743200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252228"/>
                </a:solidFill>
                <a:ea typeface="源柔ゴシック Black Bold"/>
              </a:rPr>
              <a:t>そのお悩み、</a:t>
            </a:r>
          </a:p>
          <a:p>
            <a:pPr marL="0" lvl="0" indent="0" algn="ctr">
              <a:lnSpc>
                <a:spcPts val="2520"/>
              </a:lnSpc>
            </a:pPr>
            <a:r>
              <a:rPr lang="en-US" sz="1800">
                <a:solidFill>
                  <a:srgbClr val="252228"/>
                </a:solidFill>
                <a:ea typeface="源柔ゴシック Black Bold"/>
              </a:rPr>
              <a:t>栄養が関係しているかも？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0F2C4A3-724E-F511-1D1B-1A6C392392FB}"/>
              </a:ext>
            </a:extLst>
          </p:cNvPr>
          <p:cNvGrpSpPr/>
          <p:nvPr/>
        </p:nvGrpSpPr>
        <p:grpSpPr>
          <a:xfrm>
            <a:off x="196899" y="8372035"/>
            <a:ext cx="1894056" cy="1820113"/>
            <a:chOff x="520751" y="8309427"/>
            <a:chExt cx="1894056" cy="18201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520751" y="8309427"/>
              <a:ext cx="1820113" cy="1820113"/>
            </a:xfrm>
            <a:prstGeom prst="rect">
              <a:avLst/>
            </a:prstGeom>
          </p:spPr>
        </p:pic>
        <p:sp>
          <p:nvSpPr>
            <p:cNvPr id="28" name="TextBox 28"/>
            <p:cNvSpPr txBox="1"/>
            <p:nvPr/>
          </p:nvSpPr>
          <p:spPr>
            <a:xfrm>
              <a:off x="748207" y="8534516"/>
              <a:ext cx="1666600" cy="1259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1689"/>
                </a:lnSpc>
              </a:pP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お子さまのお悩み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algn="just">
                <a:lnSpc>
                  <a:spcPts val="1689"/>
                </a:lnSpc>
              </a:pP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algn="just">
                <a:lnSpc>
                  <a:spcPts val="1689"/>
                </a:lnSpc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落ち着きがない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algn="just">
                <a:lnSpc>
                  <a:spcPts val="1689"/>
                </a:lnSpc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キレやすい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algn="just">
                <a:lnSpc>
                  <a:spcPts val="1689"/>
                </a:lnSpc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こだわりが強い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marL="0" lvl="0" indent="0" algn="just">
                <a:lnSpc>
                  <a:spcPts val="1689"/>
                </a:lnSpc>
                <a:spcBef>
                  <a:spcPct val="0"/>
                </a:spcBef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偏食がち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B2C1D71F-1A27-E9F8-5C45-37C247328E73}"/>
              </a:ext>
            </a:extLst>
          </p:cNvPr>
          <p:cNvGrpSpPr/>
          <p:nvPr/>
        </p:nvGrpSpPr>
        <p:grpSpPr>
          <a:xfrm>
            <a:off x="1839229" y="8295129"/>
            <a:ext cx="1849919" cy="1849919"/>
            <a:chOff x="2764260" y="8202914"/>
            <a:chExt cx="1849919" cy="184991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764260" y="8202914"/>
              <a:ext cx="1849919" cy="1849919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3015402" y="8513292"/>
              <a:ext cx="1583553" cy="1248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73"/>
                </a:lnSpc>
              </a:pPr>
              <a:r>
                <a:rPr lang="en-US" sz="1287" spc="128" dirty="0" err="1">
                  <a:solidFill>
                    <a:srgbClr val="252228"/>
                  </a:solidFill>
                  <a:ea typeface="源柔ゴシック Black"/>
                </a:rPr>
                <a:t>こころのお悩み</a:t>
              </a: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73"/>
                </a:lnSpc>
              </a:pP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73"/>
                </a:lnSpc>
              </a:pPr>
              <a:r>
                <a:rPr lang="en-US" sz="1287" spc="128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87" spc="128" dirty="0" err="1">
                  <a:solidFill>
                    <a:srgbClr val="252228"/>
                  </a:solidFill>
                  <a:ea typeface="源柔ゴシック Black"/>
                </a:rPr>
                <a:t>朝起きれない</a:t>
              </a: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73"/>
                </a:lnSpc>
              </a:pPr>
              <a:r>
                <a:rPr lang="en-US" sz="1287" spc="128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87" spc="128" dirty="0" err="1">
                  <a:solidFill>
                    <a:srgbClr val="252228"/>
                  </a:solidFill>
                  <a:ea typeface="源柔ゴシック Black"/>
                </a:rPr>
                <a:t>眠れない</a:t>
              </a: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73"/>
                </a:lnSpc>
              </a:pPr>
              <a:r>
                <a:rPr lang="en-US" sz="1287" spc="128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87" spc="128" dirty="0" err="1">
                  <a:solidFill>
                    <a:srgbClr val="252228"/>
                  </a:solidFill>
                  <a:ea typeface="源柔ゴシック Black"/>
                </a:rPr>
                <a:t>落ち込みがち</a:t>
              </a: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  <a:p>
              <a:pPr marL="0" lvl="0" indent="0">
                <a:lnSpc>
                  <a:spcPts val="1673"/>
                </a:lnSpc>
                <a:spcBef>
                  <a:spcPct val="0"/>
                </a:spcBef>
              </a:pPr>
              <a:r>
                <a:rPr lang="en-US" sz="1287" spc="128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87" spc="128" dirty="0" err="1">
                  <a:solidFill>
                    <a:srgbClr val="252228"/>
                  </a:solidFill>
                  <a:ea typeface="源柔ゴシック Black"/>
                </a:rPr>
                <a:t>薬が効かない</a:t>
              </a:r>
              <a:endParaRPr lang="en-US" sz="1287" spc="128" dirty="0">
                <a:solidFill>
                  <a:srgbClr val="252228"/>
                </a:solidFill>
                <a:ea typeface="源柔ゴシック Black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B0AF415-941D-3C30-B2FC-D6A04F98E359}"/>
              </a:ext>
            </a:extLst>
          </p:cNvPr>
          <p:cNvGrpSpPr/>
          <p:nvPr/>
        </p:nvGrpSpPr>
        <p:grpSpPr>
          <a:xfrm>
            <a:off x="3531821" y="8231528"/>
            <a:ext cx="1947419" cy="1947419"/>
            <a:chOff x="4992837" y="8103944"/>
            <a:chExt cx="1947419" cy="19474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386" t="386"/>
            <a:stretch>
              <a:fillRect/>
            </a:stretch>
          </p:blipFill>
          <p:spPr>
            <a:xfrm>
              <a:off x="4992837" y="8103944"/>
              <a:ext cx="1947419" cy="1947419"/>
            </a:xfrm>
            <a:prstGeom prst="rect">
              <a:avLst/>
            </a:prstGeom>
          </p:spPr>
        </p:pic>
        <p:sp>
          <p:nvSpPr>
            <p:cNvPr id="30" name="TextBox 30"/>
            <p:cNvSpPr txBox="1"/>
            <p:nvPr/>
          </p:nvSpPr>
          <p:spPr>
            <a:xfrm>
              <a:off x="5152944" y="8556424"/>
              <a:ext cx="1732630" cy="1050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9"/>
                </a:lnSpc>
              </a:pP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栄養に興味がある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89"/>
                </a:lnSpc>
              </a:pP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>
                <a:lnSpc>
                  <a:spcPts val="1689"/>
                </a:lnSpc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栄養不足</a:t>
              </a: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？</a:t>
              </a:r>
            </a:p>
            <a:p>
              <a:pPr>
                <a:lnSpc>
                  <a:spcPts val="1689"/>
                </a:lnSpc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食生活を整えたい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  <a:p>
              <a:pPr marL="0" lvl="0" indent="0">
                <a:lnSpc>
                  <a:spcPts val="1689"/>
                </a:lnSpc>
                <a:spcBef>
                  <a:spcPct val="0"/>
                </a:spcBef>
              </a:pPr>
              <a:r>
                <a:rPr lang="en-US" sz="1299" spc="129" dirty="0">
                  <a:solidFill>
                    <a:srgbClr val="252228"/>
                  </a:solidFill>
                  <a:ea typeface="源柔ゴシック Black"/>
                </a:rPr>
                <a:t>✔︎</a:t>
              </a:r>
              <a:r>
                <a:rPr lang="en-US" sz="1299" spc="129" dirty="0" err="1">
                  <a:solidFill>
                    <a:srgbClr val="252228"/>
                  </a:solidFill>
                  <a:ea typeface="源柔ゴシック Black"/>
                </a:rPr>
                <a:t>サプリが気になる</a:t>
              </a:r>
              <a:endParaRPr lang="en-US" sz="1299" spc="129" dirty="0">
                <a:solidFill>
                  <a:srgbClr val="252228"/>
                </a:solidFill>
                <a:ea typeface="源柔ゴシック Black"/>
              </a:endParaRP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574944" y="460574"/>
            <a:ext cx="1485932" cy="479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53"/>
              </a:lnSpc>
              <a:spcBef>
                <a:spcPct val="0"/>
              </a:spcBef>
            </a:pPr>
            <a:r>
              <a:rPr lang="en-US" sz="2964" spc="296" dirty="0">
                <a:solidFill>
                  <a:srgbClr val="252228"/>
                </a:solidFill>
                <a:latin typeface="源柔ゴシック Black"/>
              </a:rPr>
              <a:t>2023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383379" y="1036272"/>
            <a:ext cx="1973843" cy="77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9"/>
              </a:lnSpc>
              <a:spcBef>
                <a:spcPct val="0"/>
              </a:spcBef>
            </a:pPr>
            <a:r>
              <a:rPr lang="en-US" sz="4599" spc="459" dirty="0">
                <a:solidFill>
                  <a:srgbClr val="252228"/>
                </a:solidFill>
                <a:latin typeface="源柔ゴシック Black"/>
              </a:rPr>
              <a:t>6／28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255815" y="1791481"/>
            <a:ext cx="6037272" cy="487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  <a:spcBef>
                <a:spcPct val="0"/>
              </a:spcBef>
            </a:pPr>
            <a:r>
              <a:rPr lang="en-US" sz="2900" spc="290">
                <a:solidFill>
                  <a:srgbClr val="252228"/>
                </a:solidFill>
                <a:ea typeface="源柔ゴシック Black"/>
              </a:rPr>
              <a:t>（水）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37191" y="4338663"/>
            <a:ext cx="2708752" cy="3306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endParaRPr dirty="0"/>
          </a:p>
          <a:p>
            <a:pPr algn="ctr">
              <a:lnSpc>
                <a:spcPts val="2037"/>
              </a:lnSpc>
            </a:pPr>
            <a:r>
              <a:rPr lang="en-US" sz="2215" spc="137" dirty="0" err="1">
                <a:solidFill>
                  <a:srgbClr val="252228"/>
                </a:solidFill>
                <a:ea typeface="源柔ゴシック Black"/>
              </a:rPr>
              <a:t>午前</a:t>
            </a:r>
            <a:r>
              <a:rPr lang="en-US" sz="2215" spc="137" dirty="0">
                <a:solidFill>
                  <a:srgbClr val="252228"/>
                </a:solidFill>
                <a:ea typeface="源柔ゴシック Black"/>
              </a:rPr>
              <a:t>　11：30〜</a:t>
            </a:r>
          </a:p>
          <a:p>
            <a:pPr algn="ctr">
              <a:lnSpc>
                <a:spcPts val="2037"/>
              </a:lnSpc>
            </a:pPr>
            <a:endParaRPr lang="en-US" sz="2215" spc="137" dirty="0">
              <a:solidFill>
                <a:srgbClr val="252228"/>
              </a:solidFill>
              <a:ea typeface="源柔ゴシック Black"/>
            </a:endParaRPr>
          </a:p>
          <a:p>
            <a:pPr algn="ctr">
              <a:lnSpc>
                <a:spcPts val="2037"/>
              </a:lnSpc>
            </a:pPr>
            <a:r>
              <a:rPr lang="en-US" sz="2215" spc="137" dirty="0" err="1">
                <a:solidFill>
                  <a:srgbClr val="252228"/>
                </a:solidFill>
                <a:ea typeface="源柔ゴシック Black"/>
              </a:rPr>
              <a:t>午後</a:t>
            </a:r>
            <a:r>
              <a:rPr lang="en-US" sz="2215" spc="137" dirty="0">
                <a:solidFill>
                  <a:srgbClr val="252228"/>
                </a:solidFill>
                <a:ea typeface="源柔ゴシック Black"/>
              </a:rPr>
              <a:t>　14：30〜</a:t>
            </a:r>
          </a:p>
          <a:p>
            <a:pPr>
              <a:lnSpc>
                <a:spcPts val="3009"/>
              </a:lnSpc>
            </a:pP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・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11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：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30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～・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12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：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10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～</a:t>
            </a:r>
            <a:endParaRPr lang="en-US" altLang="ja-JP" sz="1400" spc="231" dirty="0">
              <a:solidFill>
                <a:srgbClr val="252228"/>
              </a:solidFill>
              <a:ea typeface="源柔ゴシック Black"/>
            </a:endParaRPr>
          </a:p>
          <a:p>
            <a:pPr>
              <a:lnSpc>
                <a:spcPts val="3009"/>
              </a:lnSpc>
            </a:pP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・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14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：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30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～・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15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：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10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～</a:t>
            </a:r>
            <a:endParaRPr lang="en-US" altLang="ja-JP" sz="1400" spc="231" dirty="0">
              <a:solidFill>
                <a:srgbClr val="252228"/>
              </a:solidFill>
              <a:ea typeface="源柔ゴシック Black"/>
            </a:endParaRPr>
          </a:p>
          <a:p>
            <a:pPr>
              <a:lnSpc>
                <a:spcPts val="3009"/>
              </a:lnSpc>
            </a:pP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・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15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：</a:t>
            </a:r>
            <a:r>
              <a:rPr lang="en-US" altLang="ja-JP" sz="1400" spc="231" dirty="0">
                <a:solidFill>
                  <a:srgbClr val="252228"/>
                </a:solidFill>
                <a:ea typeface="源柔ゴシック Black"/>
              </a:rPr>
              <a:t>50</a:t>
            </a:r>
            <a:r>
              <a:rPr lang="ja-JP" altLang="en-US" sz="1400" spc="231" dirty="0">
                <a:solidFill>
                  <a:srgbClr val="252228"/>
                </a:solidFill>
                <a:ea typeface="源柔ゴシック Black"/>
              </a:rPr>
              <a:t>～</a:t>
            </a:r>
            <a:endParaRPr lang="en-US" altLang="ja-JP" sz="1400" spc="231" dirty="0">
              <a:solidFill>
                <a:srgbClr val="252228"/>
              </a:solidFill>
              <a:ea typeface="源柔ゴシック Black"/>
            </a:endParaRPr>
          </a:p>
          <a:p>
            <a:pPr algn="ctr">
              <a:lnSpc>
                <a:spcPts val="3009"/>
              </a:lnSpc>
            </a:pPr>
            <a:r>
              <a:rPr lang="en-US" sz="2315" spc="231" dirty="0">
                <a:solidFill>
                  <a:srgbClr val="252228"/>
                </a:solidFill>
                <a:ea typeface="源柔ゴシック Black"/>
              </a:rPr>
              <a:t>（</a:t>
            </a:r>
            <a:r>
              <a:rPr lang="ja-JP" altLang="en-US" sz="2315" spc="231" dirty="0">
                <a:solidFill>
                  <a:srgbClr val="252228"/>
                </a:solidFill>
                <a:ea typeface="源柔ゴシック Black"/>
              </a:rPr>
              <a:t>各</a:t>
            </a:r>
            <a:r>
              <a:rPr lang="en-US" altLang="ja-JP" sz="2315" spc="231" dirty="0">
                <a:solidFill>
                  <a:srgbClr val="252228"/>
                </a:solidFill>
                <a:ea typeface="源柔ゴシック Black"/>
              </a:rPr>
              <a:t>1</a:t>
            </a:r>
            <a:r>
              <a:rPr lang="ja-JP" altLang="en-US" sz="2315" spc="231" dirty="0">
                <a:solidFill>
                  <a:srgbClr val="252228"/>
                </a:solidFill>
                <a:ea typeface="源柔ゴシック Black"/>
              </a:rPr>
              <a:t>名</a:t>
            </a:r>
            <a:r>
              <a:rPr lang="en-US" sz="2315" spc="231" dirty="0">
                <a:solidFill>
                  <a:srgbClr val="252228"/>
                </a:solidFill>
                <a:ea typeface="源柔ゴシック Black"/>
              </a:rPr>
              <a:t>30分）</a:t>
            </a:r>
          </a:p>
          <a:p>
            <a:pPr algn="ctr">
              <a:lnSpc>
                <a:spcPts val="3009"/>
              </a:lnSpc>
            </a:pPr>
            <a:endParaRPr lang="en-US" sz="2315" spc="231" dirty="0">
              <a:solidFill>
                <a:srgbClr val="252228"/>
              </a:solidFill>
              <a:ea typeface="源柔ゴシック Black"/>
            </a:endParaR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215" spc="221" dirty="0">
                <a:solidFill>
                  <a:srgbClr val="252228"/>
                </a:solidFill>
                <a:latin typeface="源柔ゴシック Black"/>
              </a:rPr>
              <a:t>※</a:t>
            </a:r>
            <a:r>
              <a:rPr lang="en-US" sz="2215" spc="221" dirty="0" err="1">
                <a:solidFill>
                  <a:srgbClr val="252228"/>
                </a:solidFill>
                <a:latin typeface="源柔ゴシック Black"/>
              </a:rPr>
              <a:t>ご予約制</a:t>
            </a:r>
            <a:endParaRPr lang="en-US" sz="2215" spc="221" dirty="0">
              <a:solidFill>
                <a:srgbClr val="252228"/>
              </a:solidFill>
              <a:latin typeface="源柔ゴシック Black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-1528415" y="2993447"/>
            <a:ext cx="3595122" cy="28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09"/>
              </a:lnSpc>
              <a:spcBef>
                <a:spcPct val="0"/>
              </a:spcBef>
            </a:pPr>
            <a:r>
              <a:rPr lang="en-US" sz="1699" spc="86" dirty="0" err="1">
                <a:solidFill>
                  <a:srgbClr val="252228"/>
                </a:solidFill>
                <a:ea typeface="源柔ゴシック Black Bold"/>
              </a:rPr>
              <a:t>管理栄養士による</a:t>
            </a:r>
            <a:endParaRPr lang="en-US" sz="1699" spc="86" dirty="0">
              <a:solidFill>
                <a:srgbClr val="252228"/>
              </a:solidFill>
              <a:ea typeface="源柔ゴシック Black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279905" y="6933349"/>
            <a:ext cx="3186555" cy="1249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30"/>
              </a:lnSpc>
            </a:pP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栄養カウンセラ</a:t>
            </a: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ー・</a:t>
            </a: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管理栄養士</a:t>
            </a:r>
            <a:endParaRPr lang="en-US" sz="1100" spc="56" dirty="0">
              <a:solidFill>
                <a:srgbClr val="252228"/>
              </a:solidFill>
              <a:ea typeface="源柔ゴシック Black"/>
            </a:endParaRPr>
          </a:p>
          <a:p>
            <a:pPr algn="just">
              <a:lnSpc>
                <a:spcPts val="1430"/>
              </a:lnSpc>
            </a:pP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水流　</a:t>
            </a: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琴音（つる</a:t>
            </a: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　</a:t>
            </a: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ことね</a:t>
            </a: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）</a:t>
            </a:r>
          </a:p>
          <a:p>
            <a:pPr algn="just">
              <a:lnSpc>
                <a:spcPts val="1430"/>
              </a:lnSpc>
            </a:pP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＜profile＞</a:t>
            </a:r>
          </a:p>
          <a:p>
            <a:pPr algn="just">
              <a:lnSpc>
                <a:spcPts val="1430"/>
              </a:lnSpc>
            </a:pP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心療内科で</a:t>
            </a:r>
            <a:r>
              <a:rPr lang="ja-JP" altLang="en-US" sz="1100" spc="56" dirty="0">
                <a:solidFill>
                  <a:srgbClr val="252228"/>
                </a:solidFill>
                <a:ea typeface="源柔ゴシック Black"/>
              </a:rPr>
              <a:t>、からだと</a:t>
            </a:r>
            <a:r>
              <a:rPr lang="en-US" sz="1100" spc="56" dirty="0" err="1">
                <a:solidFill>
                  <a:srgbClr val="252228"/>
                </a:solidFill>
                <a:ea typeface="源柔ゴシック Black"/>
              </a:rPr>
              <a:t>こころのお悩みに沿った栄養カウンセリングを行っている</a:t>
            </a:r>
            <a:r>
              <a:rPr lang="en-US" sz="1100" spc="56" dirty="0">
                <a:solidFill>
                  <a:srgbClr val="252228"/>
                </a:solidFill>
                <a:ea typeface="源柔ゴシック Black"/>
              </a:rPr>
              <a:t>。</a:t>
            </a:r>
          </a:p>
          <a:p>
            <a:pPr algn="just">
              <a:lnSpc>
                <a:spcPts val="1430"/>
              </a:lnSpc>
            </a:pPr>
            <a:endParaRPr lang="en-US" sz="1100" spc="56" dirty="0">
              <a:solidFill>
                <a:srgbClr val="252228"/>
              </a:solidFill>
              <a:ea typeface="源柔ゴシック Black"/>
            </a:endParaRPr>
          </a:p>
          <a:p>
            <a:pPr algn="just">
              <a:lnSpc>
                <a:spcPts val="1430"/>
              </a:lnSpc>
              <a:spcBef>
                <a:spcPct val="0"/>
              </a:spcBef>
            </a:pPr>
            <a:endParaRPr lang="en-US" sz="1100" spc="56" dirty="0">
              <a:solidFill>
                <a:srgbClr val="252228"/>
              </a:solidFill>
              <a:ea typeface="源柔ゴシック Black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A55BEC6D-9573-D723-1D5E-202E61C158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7" y="9148211"/>
            <a:ext cx="1299785" cy="12997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144</Words>
  <Application>Microsoft Office PowerPoint</Application>
  <PresentationFormat>ユーザー設定</PresentationFormat>
  <Paragraphs>47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Calibri</vt:lpstr>
      <vt:lpstr>源柔ゴシック Black</vt:lpstr>
      <vt:lpstr>Arial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アイボリー　ピンク　チラシ　夏セール</dc:title>
  <cp:lastModifiedBy>sato t</cp:lastModifiedBy>
  <cp:revision>4</cp:revision>
  <dcterms:created xsi:type="dcterms:W3CDTF">2006-08-16T00:00:00Z</dcterms:created>
  <dcterms:modified xsi:type="dcterms:W3CDTF">2023-06-05T04:11:58Z</dcterms:modified>
  <dc:identifier>DAFip3okOrs</dc:identifier>
</cp:coreProperties>
</file>